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ld Standard TT"/>
      <p:regular r:id="rId46"/>
      <p:bold r:id="rId47"/>
      <p: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9DA3857-E875-473F-8F5B-63398EFED663}">
  <a:tblStyle styleId="{59DA3857-E875-473F-8F5B-63398EFED66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33913243-B761-40DE-A6FE-084F250FC5AC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46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ldStandardTT-italic.fntdata"/><Relationship Id="rId25" Type="http://schemas.openxmlformats.org/officeDocument/2006/relationships/slide" Target="slides/slide20.xml"/><Relationship Id="rId47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clayton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Brian starts here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wbw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82138"/>
            <a:ext cx="6726063" cy="206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786" y="3182883"/>
            <a:ext cx="2307830" cy="207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0" y="1942558"/>
            <a:ext cx="6726063" cy="12452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6833786" y="1942558"/>
            <a:ext cx="2307832" cy="1245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510241" y="2050282"/>
            <a:ext cx="6108100" cy="10298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4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510241" y="3295530"/>
            <a:ext cx="6108100" cy="8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941510" y="2062752"/>
            <a:ext cx="878915" cy="1017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86" name="Shape 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lang="en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2" name="Shape 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510241" y="564920"/>
            <a:ext cx="7210393" cy="8107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514385" y="1752655"/>
            <a:ext cx="4206251" cy="26994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510241" y="1752653"/>
            <a:ext cx="2842558" cy="269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3" name="Shape 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510243" y="564920"/>
            <a:ext cx="7210392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651250" y="1752656"/>
            <a:ext cx="4069387" cy="2699484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10241" y="1752655"/>
            <a:ext cx="2907191" cy="269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4" name="Shape 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510241" y="3533712"/>
            <a:ext cx="7210393" cy="3397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9" name="Shape 119"/>
          <p:cNvSpPr/>
          <p:nvPr>
            <p:ph idx="2" type="pic"/>
          </p:nvPr>
        </p:nvSpPr>
        <p:spPr>
          <a:xfrm>
            <a:off x="510241" y="457197"/>
            <a:ext cx="7210393" cy="2692180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510239" y="3877187"/>
            <a:ext cx="7210397" cy="467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047092" y="353348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Shape 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510241" y="457197"/>
            <a:ext cx="7210393" cy="269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510241" y="3533712"/>
            <a:ext cx="721039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047092" y="353371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5" name="Shape 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845891" y="457199"/>
            <a:ext cx="6539158" cy="22770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051716" y="2740033"/>
            <a:ext cx="611743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510241" y="3533712"/>
            <a:ext cx="721039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047092" y="3532444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  <p:sp>
        <p:nvSpPr>
          <p:cNvPr id="145" name="Shape 145"/>
          <p:cNvSpPr txBox="1"/>
          <p:nvPr/>
        </p:nvSpPr>
        <p:spPr>
          <a:xfrm>
            <a:off x="437679" y="561087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lang="en" sz="540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247107" y="2275142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lang="en" sz="540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Shape 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446471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4447216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0" y="3425991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7939371" y="342599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510239" y="3533712"/>
            <a:ext cx="7210397" cy="4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0239" y="3975112"/>
            <a:ext cx="7210397" cy="376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047092" y="3532444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501916" y="564920"/>
            <a:ext cx="7218719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95708" y="1752655"/>
            <a:ext cx="2302526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510241" y="2267005"/>
            <a:ext cx="2287276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2967018" y="1752655"/>
            <a:ext cx="229743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4" type="body"/>
          </p:nvPr>
        </p:nvSpPr>
        <p:spPr>
          <a:xfrm>
            <a:off x="2959102" y="2267005"/>
            <a:ext cx="2297430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5418117" y="1752655"/>
            <a:ext cx="230251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6" type="body"/>
          </p:nvPr>
        </p:nvSpPr>
        <p:spPr>
          <a:xfrm>
            <a:off x="5418117" y="2267005"/>
            <a:ext cx="2302519" cy="218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73" name="Shape 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510239" y="3223126"/>
            <a:ext cx="2287278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" name="Shape 179"/>
          <p:cNvSpPr/>
          <p:nvPr>
            <p:ph idx="2" type="pic"/>
          </p:nvPr>
        </p:nvSpPr>
        <p:spPr>
          <a:xfrm>
            <a:off x="510239" y="1752655"/>
            <a:ext cx="2287278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3" type="body"/>
          </p:nvPr>
        </p:nvSpPr>
        <p:spPr>
          <a:xfrm>
            <a:off x="510239" y="3655323"/>
            <a:ext cx="2287278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4" type="body"/>
          </p:nvPr>
        </p:nvSpPr>
        <p:spPr>
          <a:xfrm>
            <a:off x="2959102" y="3223126"/>
            <a:ext cx="2297430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" name="Shape 182"/>
          <p:cNvSpPr/>
          <p:nvPr>
            <p:ph idx="5" type="pic"/>
          </p:nvPr>
        </p:nvSpPr>
        <p:spPr>
          <a:xfrm>
            <a:off x="2959102" y="1752655"/>
            <a:ext cx="2297430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6" type="body"/>
          </p:nvPr>
        </p:nvSpPr>
        <p:spPr>
          <a:xfrm>
            <a:off x="2958088" y="3655323"/>
            <a:ext cx="2300472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7" type="body"/>
          </p:nvPr>
        </p:nvSpPr>
        <p:spPr>
          <a:xfrm>
            <a:off x="5423008" y="3223126"/>
            <a:ext cx="2297629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Shape 185"/>
          <p:cNvSpPr/>
          <p:nvPr>
            <p:ph idx="8" type="pic"/>
          </p:nvPr>
        </p:nvSpPr>
        <p:spPr>
          <a:xfrm>
            <a:off x="5423007" y="1752655"/>
            <a:ext cx="2297629" cy="1143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9" type="body"/>
          </p:nvPr>
        </p:nvSpPr>
        <p:spPr>
          <a:xfrm>
            <a:off x="5422914" y="3655321"/>
            <a:ext cx="2300671" cy="7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7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91" name="Shape 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 rot="5400000">
            <a:off x="2765695" y="-502799"/>
            <a:ext cx="2699486" cy="72103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oboto"/>
              <a:buNone/>
              <a:defRPr b="0" i="0" sz="5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2pPr>
            <a:lvl3pPr indent="0" lvl="2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3pPr>
            <a:lvl4pPr indent="0" lvl="3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4pPr>
            <a:lvl5pPr indent="0" lvl="4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5pPr>
            <a:lvl6pPr indent="0" lvl="5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6pPr>
            <a:lvl7pPr indent="0" lvl="6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7pPr>
            <a:lvl8pPr indent="0" lvl="7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8pPr>
            <a:lvl9pPr indent="0" lvl="8"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27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rot="5400000">
            <a:off x="6087155" y="1402045"/>
            <a:ext cx="3830240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 rot="5400000">
            <a:off x="7401152" y="4029301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 rot="5400000">
            <a:off x="6366939" y="1687181"/>
            <a:ext cx="3265319" cy="805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 rot="5400000">
            <a:off x="1839021" y="-871582"/>
            <a:ext cx="3994941" cy="66525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0" type="dt"/>
          </p:nvPr>
        </p:nvSpPr>
        <p:spPr>
          <a:xfrm>
            <a:off x="5105344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1" type="ftr"/>
          </p:nvPr>
        </p:nvSpPr>
        <p:spPr>
          <a:xfrm>
            <a:off x="510241" y="4452141"/>
            <a:ext cx="459510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7573163" y="4048975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5" name="Shape 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6" name="Shape 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510241" y="1752655"/>
            <a:ext cx="7210395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9" name="Shape 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510239" y="564922"/>
            <a:ext cx="7210397" cy="810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79762" y="1752655"/>
            <a:ext cx="3354245" cy="5198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510241" y="2272507"/>
            <a:ext cx="3523766" cy="2179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3" type="body"/>
          </p:nvPr>
        </p:nvSpPr>
        <p:spPr>
          <a:xfrm>
            <a:off x="4365116" y="1752655"/>
            <a:ext cx="3355521" cy="5190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4" type="body"/>
          </p:nvPr>
        </p:nvSpPr>
        <p:spPr>
          <a:xfrm>
            <a:off x="4195592" y="2272507"/>
            <a:ext cx="3525043" cy="2179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477679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70" y="14784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0" y="4572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7939371" y="4572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510239" y="1752655"/>
            <a:ext cx="3523768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195592" y="1752655"/>
            <a:ext cx="3525043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Section 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oboto"/>
              <a:buNone/>
              <a:defRPr b="0" i="0" sz="6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2pPr>
            <a:lvl3pPr indent="0" lvl="2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3pPr>
            <a:lvl4pPr indent="0" lvl="3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4pPr>
            <a:lvl5pPr indent="0" lvl="4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5pPr>
            <a:lvl6pPr indent="0" lvl="5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6pPr>
            <a:lvl7pPr indent="0" lvl="6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7pPr>
            <a:lvl8pPr indent="0" lvl="7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8pPr>
            <a:lvl9pPr indent="0" lvl="8"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fld id="{00000000-1234-1234-1234-123412341234}" type="slidenum">
              <a:rPr lang="en" sz="2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76" name="Shape 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65180"/>
            <a:ext cx="7828358" cy="24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7" y="3065925"/>
            <a:ext cx="1202247" cy="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-1" y="2044700"/>
            <a:ext cx="7828358" cy="10261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939368" y="2044700"/>
            <a:ext cx="1202247" cy="102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510241" y="2152421"/>
            <a:ext cx="7210395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510241" y="3174128"/>
            <a:ext cx="7210395" cy="1278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788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047092" y="2152422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8989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Shape 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Roboto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510241" y="1752655"/>
            <a:ext cx="7210395" cy="269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171450" marR="0" rtl="0" algn="l">
              <a:lnSpc>
                <a:spcPct val="90000"/>
              </a:lnSpc>
              <a:spcBef>
                <a:spcPts val="750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76200" lvl="1" marL="5143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85725" lvl="2" marL="8572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6428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95250" lvl="3" marL="12001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95250" lvl="4" marL="15430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104775" lvl="5" marL="18859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104775" lvl="6" marL="22288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104775" lvl="7" marL="25717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104775" lvl="8" marL="2914650" marR="0" rtl="0" algn="l">
              <a:lnSpc>
                <a:spcPct val="90000"/>
              </a:lnSpc>
              <a:spcBef>
                <a:spcPts val="375"/>
              </a:spcBef>
              <a:buClr>
                <a:schemeClr val="lt1"/>
              </a:buClr>
              <a:buSzPct val="95454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5663235" y="4452141"/>
            <a:ext cx="205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510241" y="4452141"/>
            <a:ext cx="5152994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88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047092" y="564920"/>
            <a:ext cx="865613" cy="81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Old Standard TT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jpg"/><Relationship Id="rId4" Type="http://schemas.openxmlformats.org/officeDocument/2006/relationships/image" Target="../media/image05.jpg"/><Relationship Id="rId5" Type="http://schemas.openxmlformats.org/officeDocument/2006/relationships/image" Target="../media/image08.jpg"/><Relationship Id="rId6" Type="http://schemas.openxmlformats.org/officeDocument/2006/relationships/image" Target="../media/image04.jpg"/><Relationship Id="rId7" Type="http://schemas.openxmlformats.org/officeDocument/2006/relationships/image" Target="../media/image0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510241" y="2050282"/>
            <a:ext cx="6108100" cy="10298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405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UAS Alert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510241" y="3295530"/>
            <a:ext cx="6108100" cy="8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Design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90250" y="488250"/>
            <a:ext cx="8121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72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Practical Constraints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510239" y="1752655"/>
            <a:ext cx="7269192" cy="30514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Safety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 time mapping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Accurate Results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Alerts to keep pilots safe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Political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only use ADS-B IN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Cannot broadcast on unauthorized frequencies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 Constraints</a:t>
            </a:r>
          </a:p>
        </p:txBody>
      </p:sp>
      <p:graphicFrame>
        <p:nvGraphicFramePr>
          <p:cNvPr id="294" name="Shape 294"/>
          <p:cNvGraphicFramePr/>
          <p:nvPr/>
        </p:nvGraphicFramePr>
        <p:xfrm>
          <a:off x="506437" y="156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2026475"/>
                <a:gridCol w="6052175"/>
              </a:tblGrid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Constraint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</a:tr>
              <a:tr h="79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Transmission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Line-of-sight range on 900MHz and must have longer range than UAV controller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Weight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on board device must weigh less than 300 g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Battery Life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battery must last longer than 1 hr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Compact Design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device must have at max these dimensions 150x150x100 mm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522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Response Time</a:t>
                      </a:r>
                    </a:p>
                  </a:txBody>
                  <a:tcPr marT="91425" marB="91425" marR="91425" marL="91425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UAS’s response time must be less than 1 min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90250" y="488250"/>
            <a:ext cx="8121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72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510250" y="2199974"/>
            <a:ext cx="72105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Signal Strength and range of transceivers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Device Weight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Battery Life</a:t>
            </a:r>
          </a:p>
          <a:p>
            <a:pPr indent="-228600" lvl="0" marL="457200" marR="0" rtl="0" algn="l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Forwarding of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Testing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510241" y="2039815"/>
            <a:ext cx="7210395" cy="2412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Tested at multiple distances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Minimal obstruction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was done with packet size of 50 bytes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100 packets were sent and received in 2 minutes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Tested transmission range up to 1200 ft. Our constraints requires 3280 ft.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 at 280 ft.</a:t>
            </a:r>
          </a:p>
        </p:txBody>
      </p:sp>
      <p:pic>
        <p:nvPicPr>
          <p:cNvPr descr="Screenshot (189).png" id="317" name="Shape 317"/>
          <p:cNvPicPr preferRelativeResize="0"/>
          <p:nvPr/>
        </p:nvPicPr>
        <p:blipFill rotWithShape="1">
          <a:blip r:embed="rId3">
            <a:alphaModFix/>
          </a:blip>
          <a:srcRect b="9971" l="0" r="0" t="29480"/>
          <a:stretch/>
        </p:blipFill>
        <p:spPr>
          <a:xfrm>
            <a:off x="91475" y="1789108"/>
            <a:ext cx="8961024" cy="30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 at 520 ft.</a:t>
            </a:r>
          </a:p>
        </p:txBody>
      </p:sp>
      <p:pic>
        <p:nvPicPr>
          <p:cNvPr descr="Screenshot (195).png" id="323" name="Shape 323"/>
          <p:cNvPicPr preferRelativeResize="0"/>
          <p:nvPr/>
        </p:nvPicPr>
        <p:blipFill rotWithShape="1">
          <a:blip r:embed="rId3">
            <a:alphaModFix/>
          </a:blip>
          <a:srcRect b="10255" l="0" r="0" t="29593"/>
          <a:stretch/>
        </p:blipFill>
        <p:spPr>
          <a:xfrm>
            <a:off x="126520" y="1768214"/>
            <a:ext cx="8905024" cy="30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 at 1200 ft.</a:t>
            </a:r>
          </a:p>
        </p:txBody>
      </p:sp>
      <p:pic>
        <p:nvPicPr>
          <p:cNvPr descr="Screenshot (200).png" id="329" name="Shape 329"/>
          <p:cNvPicPr preferRelativeResize="0"/>
          <p:nvPr/>
        </p:nvPicPr>
        <p:blipFill rotWithShape="1">
          <a:blip r:embed="rId3">
            <a:alphaModFix/>
          </a:blip>
          <a:srcRect b="10252" l="0" r="0" t="29647"/>
          <a:stretch/>
        </p:blipFill>
        <p:spPr>
          <a:xfrm>
            <a:off x="112541" y="1793628"/>
            <a:ext cx="8932984" cy="3040399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 Signal Test at 3800 ft. </a:t>
            </a:r>
          </a:p>
        </p:txBody>
      </p:sp>
      <p:pic>
        <p:nvPicPr>
          <p:cNvPr descr="Screenshot (209).png" id="335" name="Shape 335"/>
          <p:cNvPicPr preferRelativeResize="0"/>
          <p:nvPr/>
        </p:nvPicPr>
        <p:blipFill rotWithShape="1">
          <a:blip r:embed="rId3">
            <a:alphaModFix/>
          </a:blip>
          <a:srcRect b="10514" l="0" r="0" t="26715"/>
          <a:stretch/>
        </p:blipFill>
        <p:spPr>
          <a:xfrm>
            <a:off x="105506" y="1885071"/>
            <a:ext cx="8918917" cy="28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407950" y="1168555"/>
            <a:ext cx="1542899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Brian Joyner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2111725" y="1165328"/>
            <a:ext cx="1505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Carter Long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44825" y="1166288"/>
            <a:ext cx="1701900" cy="656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Clayton Hudspeth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587475" y="1161150"/>
            <a:ext cx="1346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Brady Wade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978174" y="1168555"/>
            <a:ext cx="1916699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Chase Abercrombie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67600" y="3835900"/>
            <a:ext cx="1623599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Computer</a:t>
            </a:r>
            <a:b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2111725" y="3869200"/>
            <a:ext cx="1542899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3759550" y="3929700"/>
            <a:ext cx="1301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3819150" y="3869200"/>
            <a:ext cx="1505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528062" y="3869200"/>
            <a:ext cx="1505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</a:t>
            </a:r>
            <a:b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236975" y="3869200"/>
            <a:ext cx="14037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2F2F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Electrical Engineering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460950" y="197100"/>
            <a:ext cx="8222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48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Team Members</a:t>
            </a:r>
          </a:p>
        </p:txBody>
      </p:sp>
      <p:pic>
        <p:nvPicPr>
          <p:cNvPr descr="20161006_111105.jpg" id="230" name="Shape 230"/>
          <p:cNvPicPr preferRelativeResize="0"/>
          <p:nvPr/>
        </p:nvPicPr>
        <p:blipFill rotWithShape="1">
          <a:blip r:embed="rId3">
            <a:alphaModFix/>
          </a:blip>
          <a:srcRect b="30523" l="20194" r="23345" t="27816"/>
          <a:stretch/>
        </p:blipFill>
        <p:spPr>
          <a:xfrm>
            <a:off x="2069075" y="1814015"/>
            <a:ext cx="1623599" cy="2129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06_111120.jpg" id="231" name="Shape 231"/>
          <p:cNvPicPr preferRelativeResize="0"/>
          <p:nvPr/>
        </p:nvPicPr>
        <p:blipFill rotWithShape="1">
          <a:blip r:embed="rId4">
            <a:alphaModFix/>
          </a:blip>
          <a:srcRect b="40707" l="21522" r="25321" t="20075"/>
          <a:stretch/>
        </p:blipFill>
        <p:spPr>
          <a:xfrm>
            <a:off x="5446725" y="1809376"/>
            <a:ext cx="1623599" cy="2129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pic.jpg" id="232" name="Shape 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4725" y="1809368"/>
            <a:ext cx="1623597" cy="2129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1006_120700.jpg" id="233" name="Shape 233"/>
          <p:cNvPicPr preferRelativeResize="0"/>
          <p:nvPr/>
        </p:nvPicPr>
        <p:blipFill rotWithShape="1">
          <a:blip r:embed="rId6">
            <a:alphaModFix/>
          </a:blip>
          <a:srcRect b="36036" l="21929" r="31500" t="29487"/>
          <a:stretch/>
        </p:blipFill>
        <p:spPr>
          <a:xfrm>
            <a:off x="3757898" y="1822426"/>
            <a:ext cx="1623599" cy="2136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4b618ae78d4cef978520112d4284ef.jpeg" id="234" name="Shape 234"/>
          <p:cNvPicPr preferRelativeResize="0"/>
          <p:nvPr/>
        </p:nvPicPr>
        <p:blipFill rotWithShape="1">
          <a:blip r:embed="rId7">
            <a:alphaModFix/>
          </a:blip>
          <a:srcRect b="22547" l="16240" r="19080" t="9695"/>
          <a:stretch/>
        </p:blipFill>
        <p:spPr>
          <a:xfrm>
            <a:off x="460950" y="1796601"/>
            <a:ext cx="1542899" cy="2155188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510239" y="564922"/>
            <a:ext cx="7210397" cy="8107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Device Weight</a:t>
            </a:r>
          </a:p>
        </p:txBody>
      </p:sp>
      <p:graphicFrame>
        <p:nvGraphicFramePr>
          <p:cNvPr id="341" name="Shape 341"/>
          <p:cNvGraphicFramePr/>
          <p:nvPr/>
        </p:nvGraphicFramePr>
        <p:xfrm>
          <a:off x="220200" y="1769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{33913243-B761-40DE-A6FE-084F250FC5AC}</a:tableStyleId>
              </a:tblPr>
              <a:tblGrid>
                <a:gridCol w="2796075"/>
                <a:gridCol w="1179325"/>
              </a:tblGrid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 Name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 (grams)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Raspberry Pi 3 Model-B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NooElec Nano 2 SDRs and accessories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Xbee 900HP w/shield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FlightPower FPRX 1600mAh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68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UBEC DC-DC Converter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  <a:tr h="379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Weight</a:t>
                      </a:r>
                    </a:p>
                  </a:txBody>
                  <a:tcPr marT="63500" marB="63500" marR="63500" marL="63500" anchor="ctr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r>
                        <a:rPr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</a:p>
                  </a:txBody>
                  <a:tcPr marT="63500" marB="63500" marR="63500" marL="63500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pic>
        <p:nvPicPr>
          <p:cNvPr descr="IMG_3349.JPG"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3466" y="1995959"/>
            <a:ext cx="2331300" cy="25362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MG_3346.JPG" id="343" name="Shape 343"/>
          <p:cNvPicPr preferRelativeResize="0"/>
          <p:nvPr/>
        </p:nvPicPr>
        <p:blipFill rotWithShape="1">
          <a:blip r:embed="rId4">
            <a:alphaModFix/>
          </a:blip>
          <a:srcRect b="0" l="0" r="0" t="12861"/>
          <a:stretch/>
        </p:blipFill>
        <p:spPr>
          <a:xfrm>
            <a:off x="6682643" y="1999480"/>
            <a:ext cx="2361900" cy="25290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510241" y="2122790"/>
            <a:ext cx="7210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/>
              <a:t>The power supply designed to power the on-board system was tested to ensure operation for at least 1 hour.</a:t>
            </a:r>
            <a:br>
              <a:rPr lang="en"/>
            </a:b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/>
              <a:t>Each component tested using in-line usb ammeter.</a:t>
            </a:r>
            <a:br>
              <a:rPr lang="en"/>
            </a:br>
          </a:p>
          <a:p>
            <a:pPr indent="-228600" lvl="0" marL="457200" rtl="0">
              <a:lnSpc>
                <a:spcPct val="100000"/>
              </a:lnSpc>
              <a:spcBef>
                <a:spcPts val="12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/>
              <a:t>Current draw tested over 10 minute interval using digital multimeter and real-time sampling software.</a:t>
            </a:r>
            <a:br>
              <a:rPr lang="en"/>
            </a:br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"/>
              <a:t>Power Supply</a:t>
            </a: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Shape 354"/>
          <p:cNvGraphicFramePr/>
          <p:nvPr/>
        </p:nvGraphicFramePr>
        <p:xfrm>
          <a:off x="307937" y="18856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2553475"/>
                <a:gridCol w="1426850"/>
                <a:gridCol w="1370525"/>
              </a:tblGrid>
              <a:tr h="4038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Flight Power FPRX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 hMerge="1"/>
                <a:tc hMerge="1"/>
              </a:tr>
              <a:tr h="428925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Voltage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7.4V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619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Cell Configuration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2S (2 cells in series)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Charge Rate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1C (1*1.6A)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Discharge Rate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1C (1*1.6A)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038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Capacity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3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1600mAh (12Wh)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355" name="Shape 35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Battery</a:t>
            </a:r>
          </a:p>
        </p:txBody>
      </p:sp>
      <p:sp>
        <p:nvSpPr>
          <p:cNvPr id="356" name="Shape 356"/>
          <p:cNvSpPr/>
          <p:nvPr/>
        </p:nvSpPr>
        <p:spPr>
          <a:xfrm>
            <a:off x="4450812" y="2387083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sp>
        <p:nvSpPr>
          <p:cNvPr id="357" name="Shape 357"/>
          <p:cNvSpPr/>
          <p:nvPr/>
        </p:nvSpPr>
        <p:spPr>
          <a:xfrm>
            <a:off x="4450812" y="2387083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pic>
        <p:nvPicPr>
          <p:cNvPr descr="Batteryphoto.PN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62" y="2562900"/>
            <a:ext cx="2387674" cy="1893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9" name="Shape 359"/>
          <p:cNvSpPr txBox="1"/>
          <p:nvPr/>
        </p:nvSpPr>
        <p:spPr>
          <a:xfrm>
            <a:off x="8081450" y="1490025"/>
            <a:ext cx="1062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5799050" y="2281561"/>
            <a:ext cx="3059100" cy="207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Battery voltage was limited to the Raspberry Pi’s required operating range of 4.5V to 5.5V. The step down in voltage resulted in a reduction in current draw on the battery.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Current Draw of SDR(Left), Transceiver(Right)</a:t>
            </a:r>
          </a:p>
        </p:txBody>
      </p:sp>
      <p:pic>
        <p:nvPicPr>
          <p:cNvPr descr="stratuxpower.jpeg"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88600" y="1504105"/>
            <a:ext cx="2699400" cy="34914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1125x1500.jpeg.b105f2fb1c1641b783c55e98a4f1d684.large" id="367" name="Shape 367"/>
          <p:cNvPicPr preferRelativeResize="0"/>
          <p:nvPr/>
        </p:nvPicPr>
        <p:blipFill rotWithShape="1">
          <a:blip r:embed="rId4">
            <a:alphaModFix/>
          </a:blip>
          <a:srcRect b="0" l="0" r="0" t="19878"/>
          <a:stretch/>
        </p:blipFill>
        <p:spPr>
          <a:xfrm>
            <a:off x="3884010" y="1900105"/>
            <a:ext cx="2516100" cy="26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6444825" y="2628500"/>
            <a:ext cx="25161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current draw of each device was tested with an in-line usb ammeter.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lang="en"/>
              <a:t>Current Draw Test (USB ammeter)</a:t>
            </a:r>
          </a:p>
        </p:txBody>
      </p:sp>
      <p:graphicFrame>
        <p:nvGraphicFramePr>
          <p:cNvPr id="374" name="Shape 374"/>
          <p:cNvGraphicFramePr/>
          <p:nvPr/>
        </p:nvGraphicFramePr>
        <p:xfrm>
          <a:off x="1047725" y="17964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1708500"/>
                <a:gridCol w="1708500"/>
                <a:gridCol w="1708500"/>
                <a:gridCol w="1889375"/>
              </a:tblGrid>
              <a:tr h="484450"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 Test Results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 hMerge="1"/>
                <a:tc hMerge="1"/>
                <a:tc hMerge="1"/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Voltage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Draw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</a:tr>
              <a:tr h="565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SDR (x2)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290 mA-hr each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2.9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Raspberry Pi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400 mA-hr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Transceiver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215 mA-hr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2.1-3.6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0.46-0.774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  <a:tr h="484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Needed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1.195 A-hr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V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5.975 W-hr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375" name="Shape 375"/>
          <p:cNvSpPr/>
          <p:nvPr/>
        </p:nvSpPr>
        <p:spPr>
          <a:xfrm>
            <a:off x="4450812" y="2387083"/>
            <a:ext cx="2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  <p:sp>
        <p:nvSpPr>
          <p:cNvPr id="376" name="Shape 376"/>
          <p:cNvSpPr/>
          <p:nvPr/>
        </p:nvSpPr>
        <p:spPr>
          <a:xfrm>
            <a:off x="4450812" y="2387083"/>
            <a:ext cx="24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518941" y="669745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Life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604050" y="959050"/>
            <a:ext cx="5016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current draw was tested over the course of ten minutes using a digital multimeter and real-time sampling software.</a:t>
            </a:r>
          </a:p>
        </p:txBody>
      </p:sp>
      <p:pic>
        <p:nvPicPr>
          <p:cNvPr descr="BatteryTestSignal.PN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24" y="1641525"/>
            <a:ext cx="5841973" cy="31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6263100" y="1641525"/>
            <a:ext cx="2569200" cy="3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 </a:t>
            </a:r>
          </a:p>
        </p:txBody>
      </p:sp>
      <p:graphicFrame>
        <p:nvGraphicFramePr>
          <p:cNvPr id="385" name="Shape 385"/>
          <p:cNvGraphicFramePr/>
          <p:nvPr/>
        </p:nvGraphicFramePr>
        <p:xfrm>
          <a:off x="6230575" y="168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1317125"/>
                <a:gridCol w="1317125"/>
              </a:tblGrid>
              <a:tr h="712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Range (mAh)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712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w/out Signal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674-685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12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w/ Signal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678-716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68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Maximum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748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68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tterytestmaximum.PNG"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50" y="1641524"/>
            <a:ext cx="5838454" cy="31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518941" y="669745"/>
            <a:ext cx="7210500" cy="81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Battery Life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6105700" y="4111425"/>
            <a:ext cx="2357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Battery Current Capacity: 1.6Ah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Battery Power Capacity: 12Wh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604050" y="959050"/>
            <a:ext cx="5016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current draw was tested over the course of ten minutes using a digital multimeter and real-time sampling software.</a:t>
            </a:r>
          </a:p>
        </p:txBody>
      </p:sp>
      <p:graphicFrame>
        <p:nvGraphicFramePr>
          <p:cNvPr id="394" name="Shape 394"/>
          <p:cNvGraphicFramePr/>
          <p:nvPr/>
        </p:nvGraphicFramePr>
        <p:xfrm>
          <a:off x="6177400" y="19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750775"/>
                <a:gridCol w="1245400"/>
                <a:gridCol w="883200"/>
              </a:tblGrid>
              <a:tr h="687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*Maximum Current Draw: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748mAh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Calculated (usb ammeter)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Measured (@ max.)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96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Current Draw (Ah)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1.195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0.748*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60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Draw (Wh)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5.975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5.532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Forwarding of Data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510241" y="2138289"/>
            <a:ext cx="7210395" cy="23138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initially done with TCP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Transceivers were tested and were able to easily able to transmit a heavy payload of ADS-B messages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Simulated data sent through for testing matched the data being</a:t>
            </a:r>
            <a:b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received and decoded</a:t>
            </a:r>
          </a:p>
          <a:p>
            <a:pPr indent="-171450" lvl="0" marL="17145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Rate Test at 3800ft. (3,000 bytes)</a:t>
            </a:r>
          </a:p>
        </p:txBody>
      </p:sp>
      <p:pic>
        <p:nvPicPr>
          <p:cNvPr descr="data_rate_test.PNG"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45" y="1603716"/>
            <a:ext cx="2631679" cy="1608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3000big.PNG" id="407" name="Shape 4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45" y="3284805"/>
            <a:ext cx="2631679" cy="1801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rec3000.PNG" id="408" name="Shape 4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4836" y="3753712"/>
            <a:ext cx="5997018" cy="767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send3000.PNG"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2852" y="1948674"/>
            <a:ext cx="4687783" cy="90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Rate Test at 3800ft. (15,000 bytes)</a:t>
            </a:r>
          </a:p>
        </p:txBody>
      </p:sp>
      <p:pic>
        <p:nvPicPr>
          <p:cNvPr descr="data_rate_test2.PNG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206" y="1574224"/>
            <a:ext cx="2524519" cy="1689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15000big.PNG" id="416" name="Shape 4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06" y="3319975"/>
            <a:ext cx="2524519" cy="16945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send15000.PNG" id="417" name="Shape 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225" y="2045524"/>
            <a:ext cx="5113574" cy="951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_rec15000.PNG" id="418" name="Shape 4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1225" y="3793587"/>
            <a:ext cx="6095699" cy="73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Advisor</a:t>
            </a:r>
          </a:p>
        </p:txBody>
      </p:sp>
      <p:sp>
        <p:nvSpPr>
          <p:cNvPr id="240" name="Shape 240"/>
          <p:cNvSpPr txBox="1"/>
          <p:nvPr>
            <p:ph idx="4294967295" type="body"/>
          </p:nvPr>
        </p:nvSpPr>
        <p:spPr>
          <a:xfrm>
            <a:off x="3875869" y="1836382"/>
            <a:ext cx="4100512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Dr. J.W. Bruce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Associate Professor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Mississippi State University</a:t>
            </a: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635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Ph.D., Electrical Engineering, University of Nevada Las Vegas, 2000</a:t>
            </a: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635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M.S., Electrical Engineering, Georgia Institute of Technology, 1993</a:t>
            </a:r>
          </a:p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4635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B.S., Electrical Engineering, The University of Alabama in Huntsville, 1991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200" y="1839625"/>
            <a:ext cx="2064873" cy="29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510241" y="564920"/>
            <a:ext cx="7210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latin typeface="Roboto"/>
                <a:ea typeface="Roboto"/>
                <a:cs typeface="Roboto"/>
                <a:sym typeface="Roboto"/>
              </a:rPr>
              <a:t>Data Reading out to Command Line</a:t>
            </a:r>
          </a:p>
        </p:txBody>
      </p:sp>
      <p:pic>
        <p:nvPicPr>
          <p:cNvPr descr="Screenshot (205).png" id="424" name="Shape 424"/>
          <p:cNvPicPr preferRelativeResize="0"/>
          <p:nvPr/>
        </p:nvPicPr>
        <p:blipFill rotWithShape="1">
          <a:blip r:embed="rId3">
            <a:alphaModFix/>
          </a:blip>
          <a:srcRect b="64875" l="0" r="70246" t="15406"/>
          <a:stretch/>
        </p:blipFill>
        <p:spPr>
          <a:xfrm>
            <a:off x="510250" y="1873750"/>
            <a:ext cx="7210500" cy="27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</a:p>
        </p:txBody>
      </p:sp>
      <p:graphicFrame>
        <p:nvGraphicFramePr>
          <p:cNvPr id="430" name="Shape 430"/>
          <p:cNvGraphicFramePr/>
          <p:nvPr/>
        </p:nvGraphicFramePr>
        <p:xfrm>
          <a:off x="781337" y="1982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1499075"/>
                <a:gridCol w="960675"/>
                <a:gridCol w="1007350"/>
                <a:gridCol w="900425"/>
                <a:gridCol w="1076425"/>
                <a:gridCol w="1515075"/>
              </a:tblGrid>
              <a:tr h="56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b="1"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August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September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October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November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December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</a:tr>
              <a:tr h="56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Prototyping and Software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Testing and Debugging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b="1" lang="en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 Design Changes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</a:p>
        </p:txBody>
      </p:sp>
      <p:sp>
        <p:nvSpPr>
          <p:cNvPr id="436" name="Shape 436"/>
          <p:cNvSpPr txBox="1"/>
          <p:nvPr>
            <p:ph idx="4294967295" type="body"/>
          </p:nvPr>
        </p:nvSpPr>
        <p:spPr>
          <a:xfrm>
            <a:off x="0" y="2216150"/>
            <a:ext cx="8521699" cy="235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Able to receive signals on 1090 and 978, and send raw data packets through a TCP connection simulating the air-to-ground datalink. (From RPi to Laptop)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Able to receive ADS-B messages on 1090 and 978 and send it over the transceivers to the ground station for decoding.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Decoded messages printed to terminal.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Current Issues</a:t>
            </a:r>
          </a:p>
        </p:txBody>
      </p:sp>
      <p:sp>
        <p:nvSpPr>
          <p:cNvPr id="442" name="Shape 442"/>
          <p:cNvSpPr txBox="1"/>
          <p:nvPr>
            <p:ph idx="4294967295" type="body"/>
          </p:nvPr>
        </p:nvSpPr>
        <p:spPr>
          <a:xfrm>
            <a:off x="0" y="2601913"/>
            <a:ext cx="8223250" cy="1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API policies changed, changing to OpenLayers3.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Work	</a:t>
            </a:r>
          </a:p>
        </p:txBody>
      </p:sp>
      <p:sp>
        <p:nvSpPr>
          <p:cNvPr id="448" name="Shape 448"/>
          <p:cNvSpPr txBox="1"/>
          <p:nvPr>
            <p:ph idx="4294967295" type="body"/>
          </p:nvPr>
        </p:nvSpPr>
        <p:spPr>
          <a:xfrm>
            <a:off x="0" y="2117725"/>
            <a:ext cx="8223250" cy="2327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Multilateration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compact design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Higher Xbee range using high-gain antennas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 map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[1] "A320 collision heightens UAV safety concerns", Flightglobal.com, 2016. [Online]. Available: https://www.flightglobal.com/news/articles/a320-collision-heightens-uav-safety-concerns-424419/. [Accessed: 30- Aug- 2016].</a:t>
            </a:r>
          </a:p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[2] D. A. R. Reserved, "Phantom 3 standard," 2015. [Online]. Available: http://www.dji.com/phantom-3-standard/info#specs. Accessed: Nov. 10, 2016.</a:t>
            </a:r>
          </a:p>
          <a:p>
            <a:pPr indent="-177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[3] "Realtek", </a:t>
            </a:r>
            <a:r>
              <a:rPr b="0" i="1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Realtek.com.tw</a:t>
            </a:r>
            <a:r>
              <a:rPr b="0" i="0" lang="en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2016. [Online]. Available: http://www.realtek.com.tw/products/productsView.aspx?Langid=1&amp;PFid=35&amp;Level=4&amp;Conn=3&amp;ProdID=257. [Accessed: 06- Oct- 2016].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519733" y="1731522"/>
            <a:ext cx="8118599" cy="12508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72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Teaming</a:t>
            </a:r>
          </a:p>
        </p:txBody>
      </p:sp>
      <p:sp>
        <p:nvSpPr>
          <p:cNvPr id="247" name="Shape 247"/>
          <p:cNvSpPr txBox="1"/>
          <p:nvPr>
            <p:ph idx="4294967295" type="body"/>
          </p:nvPr>
        </p:nvSpPr>
        <p:spPr>
          <a:xfrm>
            <a:off x="5145087" y="1971675"/>
            <a:ext cx="3998911" cy="2709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0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graphicFrame>
        <p:nvGraphicFramePr>
          <p:cNvPr id="248" name="Shape 248"/>
          <p:cNvGraphicFramePr/>
          <p:nvPr/>
        </p:nvGraphicFramePr>
        <p:xfrm>
          <a:off x="366725" y="17603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{59DA3857-E875-473F-8F5B-63398EFED663}</a:tableStyleId>
              </a:tblPr>
              <a:tblGrid>
                <a:gridCol w="1362275"/>
                <a:gridCol w="966800"/>
                <a:gridCol w="1344075"/>
                <a:gridCol w="1637500"/>
                <a:gridCol w="1799075"/>
                <a:gridCol w="1470875"/>
              </a:tblGrid>
              <a:tr h="629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Website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Power Supply Design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Compact Design Lead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Communications/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Software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Documentation Lead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</a:tr>
              <a:tr h="41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Brian Joyner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629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Clayton Hudspeth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</a:tr>
              <a:tr h="41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Brady Wade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  <a:tr h="629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Chase Abercrombie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A5A5A5"/>
                    </a:solidFill>
                  </a:tcPr>
                </a:tc>
              </a:tr>
              <a:tr h="414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Carter Long</a:t>
                      </a:r>
                    </a:p>
                  </a:txBody>
                  <a:tcPr marT="91425" marB="91425" marR="91425" marL="91425">
                    <a:solidFill>
                      <a:srgbClr val="26262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t/>
                      </a:r>
                      <a:endParaRPr sz="135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Clr>
                          <a:schemeClr val="lt1"/>
                        </a:buClr>
                        <a:buSzPct val="25000"/>
                        <a:buFont typeface="Roboto"/>
                        <a:buNone/>
                      </a:pPr>
                      <a:r>
                        <a:rPr lang="en" sz="135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</a:p>
                  </a:txBody>
                  <a:tcPr marT="91425" marB="91425" marR="91425" marL="91425" anchor="ctr"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510241" y="1752655"/>
            <a:ext cx="7210395" cy="2896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and Solution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Overview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Constraints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Practical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Technical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Testing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Timeline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Progress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</a:p>
          <a:p>
            <a:pPr indent="-285750" lvl="0" marL="400050" marR="0" rtl="0" algn="l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90250" y="488250"/>
            <a:ext cx="8165099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Roboto"/>
              <a:buNone/>
            </a:pPr>
            <a:r>
              <a:rPr b="0" i="0" lang="en" sz="72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Problem &amp; Solution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510250" y="2004650"/>
            <a:ext cx="7210500" cy="288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During a nine month period, November 2014 to August 2015, the FAA reported 764 UAV sightings where the UAV compromised the safety of the aircraft [1].</a:t>
            </a:r>
          </a:p>
          <a:p>
            <a:pPr indent="-28575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UAS operators do not have to go through any safety training or certification before being allowed to operate a UAV.</a:t>
            </a:r>
          </a:p>
          <a:p>
            <a:pPr indent="-28575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Recent FAA rules allow for a UAV to fly above 400 ft. through a waiver application.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510241" y="564920"/>
            <a:ext cx="7210395" cy="810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510250" y="2090549"/>
            <a:ext cx="7210500" cy="23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85750" lvl="0" marL="5143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 UAVs the ability to map and track nearby air traffic.</a:t>
            </a:r>
          </a:p>
          <a:p>
            <a:pPr indent="-285750" lvl="0" marL="514350" marR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a device that can be easily attached to any UAV.</a:t>
            </a:r>
          </a:p>
          <a:p>
            <a:pPr indent="-285750" lvl="0" marL="514350" marR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Give alerts to help mitigate the chance of mid air collisions.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100366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Overview</a:t>
            </a:r>
          </a:p>
        </p:txBody>
      </p:sp>
      <p:pic>
        <p:nvPicPr>
          <p:cNvPr descr="System overview.pn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713575"/>
            <a:ext cx="7723274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